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96" r:id="rId4"/>
    <p:sldId id="257" r:id="rId5"/>
    <p:sldId id="258" r:id="rId6"/>
    <p:sldId id="269" r:id="rId7"/>
    <p:sldId id="322" r:id="rId8"/>
    <p:sldId id="320" r:id="rId9"/>
    <p:sldId id="287" r:id="rId10"/>
    <p:sldId id="259" r:id="rId11"/>
    <p:sldId id="262" r:id="rId12"/>
    <p:sldId id="317" r:id="rId13"/>
    <p:sldId id="313" r:id="rId14"/>
    <p:sldId id="318" r:id="rId15"/>
    <p:sldId id="263" r:id="rId16"/>
    <p:sldId id="312" r:id="rId17"/>
    <p:sldId id="297" r:id="rId18"/>
    <p:sldId id="305" r:id="rId19"/>
    <p:sldId id="308" r:id="rId20"/>
    <p:sldId id="310" r:id="rId21"/>
    <p:sldId id="299" r:id="rId22"/>
    <p:sldId id="319" r:id="rId23"/>
    <p:sldId id="300" r:id="rId24"/>
  </p:sldIdLst>
  <p:sldSz cx="12192000" cy="6858000"/>
  <p:notesSz cx="6797675" cy="9928225"/>
  <p:embeddedFontLst>
    <p:embeddedFont>
      <p:font typeface="AkkoW01-Regular" panose="020B0503060303060303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Arial Rounded MT Bold" panose="020F0704030504030204" pitchFamily="34" charset="0"/>
      <p:regular r:id="rId32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rimson Text" panose="020B060402020202020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Raleway" pitchFamily="2" charset="0"/>
      <p:regular r:id="rId47"/>
      <p:bold r:id="rId48"/>
    </p:embeddedFont>
    <p:embeddedFont>
      <p:font typeface="Gill Sans MT" panose="020B0502020104020203" pitchFamily="3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382873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BB2D0-D4F6-F34D-ABEA-DBEBA391FEA4}" v="7" dt="2022-10-12T09:22:18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73712" autoAdjust="0"/>
  </p:normalViewPr>
  <p:slideViewPr>
    <p:cSldViewPr snapToGrid="0">
      <p:cViewPr varScale="1">
        <p:scale>
          <a:sx n="53" d="100"/>
          <a:sy n="53" d="100"/>
        </p:scale>
        <p:origin x="1166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2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microsoft.com/office/2015/10/relationships/revisionInfo" Target="revisionInfo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5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0C2A6-33E7-4D78-8CED-DE0A5E3F5E0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Five divisions record inflation rates higher than the national average (37.2%).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Wide disparity is observed across the 13 divisions with Y-o-Y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Housing, water electricity, gas and other fuels </a:t>
            </a:r>
            <a:r>
              <a:rPr lang="en-GB" dirty="0"/>
              <a:t>leading by 68.8%, followed by Furnishings, household equipment and routine household maintenance (51.5%), Transport 46.8%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and Personal care, social protection and miscellaneous goods and services (42.6% and Food and Non-Alcoholic Beverages (37.8%). The division with the highest Y-o-Y inflation (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Housing, water electricity, gas and other fuels) </a:t>
            </a:r>
            <a:r>
              <a:rPr lang="en-GB" dirty="0"/>
              <a:t>is more than eights times as high as the lowest (Education Service (8.3%)).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a month-on-month basis, Personal care, social protection and miscellaneous goods and services records the highest inflation (4.1%) and the lowest (Restaurants and Accommodation Services) records a deflation of 2.5%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47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Western Region recorded highest food inflation (47.0%) and Eastern Region, the highest non-food inflation (42.0%). Eastern Region recorded the overall highest inflation (41.0%) followed closely by Western Region (40.2%) and Greater Accra Region (39.3%).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36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Raleway" panose="020B0503030101060003" pitchFamily="34" charset="0"/>
              </a:rPr>
              <a:t>Focusing on food inflation on a year-on-year basis (37.8%) for September 2022, 10 subclasses recorded higher rates. This was distantly led by Water (58.9%) followed by Milk, Other Dairy Products and Eggs (49.0%) and Sugar Confectionery and Desserts(48.0%). Also in the case of month-on-month food inflation (2.2%) 10 subclasses record rates higher than the national average.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Raleway" panose="020B0503030101060003" pitchFamily="34" charset="0"/>
              </a:rPr>
              <a:t>On a month-on-month basis deflation of 2.7% was recorded for vegetables, tubers, plantains and pulses</a:t>
            </a:r>
          </a:p>
          <a:p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14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Central Region (50.3%) recorded the highest food inflation while Greater Accra recorded the highest non-food inflation (49.1%)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Easter Region had the overall highest inflation of 47.1%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Western Region recorded highest food inflation (47.0%) and Eastern Region, the highest non-food inflation (42.0%). Eastern Region recorded the overall highest inflation (41.0%) followed closely by Western Region (40.2%) and Greater Accra Region (39.3%).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20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Transport (68.7%) recorded the highest rate of inflation in the Eastern Region, for food inflation in the Western Region, Fish and Other Seafood had the highest rate of inflation of 64.0%.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7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Y-o-Y inflation varied upwardly by 2.2 percentage points between </a:t>
            </a:r>
            <a:r>
              <a:rPr lang="en-US" dirty="0"/>
              <a:t>August</a:t>
            </a:r>
            <a:r>
              <a:rPr lang="en-GH" dirty="0"/>
              <a:t> (31.7%) and </a:t>
            </a:r>
            <a:r>
              <a:rPr lang="en-US" dirty="0"/>
              <a:t>September</a:t>
            </a:r>
            <a:r>
              <a:rPr lang="en-GH" dirty="0"/>
              <a:t> (33.9%) 2022.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More than 90 percent of the items recorded an increase in price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36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year-on-year basis, the difference between Food inflation (37.8%) and Non-food (36.8%) was 1.0 percentage points.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month-on-month basis, food inflation (2.2%)  records a lower rate than non-food (1.7%), leading to 0.5 percentage point difference.</a:t>
            </a:r>
          </a:p>
          <a:p>
            <a:endParaRPr lang="en-GB" dirty="0"/>
          </a:p>
          <a:p>
            <a:r>
              <a:rPr lang="en-GB" dirty="0"/>
              <a:t>The percentage point difference between inflation for imported items (40.7%) and locally domestic items (35.8%) was 4.9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35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year-on-year basis, the difference between Food inflation (37.8%) and Non-food (36.8%) was 1.0 percentage points.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month-on-month basis, food inflation (2.2%)  records a lower rate than non-food (1.7%), leading to 0.5 percentage point difference.</a:t>
            </a:r>
          </a:p>
          <a:p>
            <a:endParaRPr lang="en-GB" dirty="0"/>
          </a:p>
          <a:p>
            <a:r>
              <a:rPr lang="en-GB" dirty="0"/>
              <a:t>The percentage point difference between inflation for imported items (40.7%) and locally domestic items (35.8%) was 4.9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6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Western Region recorded highest food inflation (47.0%) and Eastern Region, the highest non-food inflation (42.0%). Eastern Region recorded the overall highest inflation (41.0%) followed closely by Western Region (40.2%) and Greater Accra Region (39.3%).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year-on-year basis, the difference between Food inflation (37.8%) and Non-food (36.8%) was 1.0 percentage points.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month-on-month basis, food inflation (2.2%)  records a lower rate than non-food (1.7%), leading to 0.5 percentage point difference.</a:t>
            </a:r>
          </a:p>
          <a:p>
            <a:endParaRPr lang="en-GB" dirty="0"/>
          </a:p>
          <a:p>
            <a:r>
              <a:rPr lang="en-GB" dirty="0"/>
              <a:t>The percentage point difference between inflation for imported items (40.7%) and locally domestic items (35.8%) was 4.9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8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F9DA-C245-EE47-AF97-0EAF9714E264}" type="datetime1">
              <a:rPr lang="en-US" smtClean="0"/>
              <a:t>10/12/2022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0B595B76-562B-44E5-9969-79BEE9074E6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846EC28B-FDEF-4D2B-B836-F45B6134AE41}"/>
              </a:ext>
            </a:extLst>
          </p:cNvPr>
          <p:cNvSpPr txBox="1"/>
          <p:nvPr userDrawn="1"/>
        </p:nvSpPr>
        <p:spPr>
          <a:xfrm>
            <a:off x="61913" y="820519"/>
            <a:ext cx="1206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xmlns="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" y="250981"/>
            <a:ext cx="3439662" cy="2858852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xmlns="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23" y="320880"/>
            <a:ext cx="2894303" cy="28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E5F-646B-634E-ADD7-4477FD0CBE69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67-56E0-A143-98A6-93060D65392C}" type="datetime1">
              <a:rPr lang="en-US" smtClean="0"/>
              <a:t>10/12/2022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D131-1288-7047-AD22-2B3CDA1DF8B9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8A-8FEE-BB47-99E7-EBFF14120D90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4AE-3B8E-3140-B7A6-74DC13F62BBE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02F6-27EA-754B-8778-6B0DA8D0CD23}" type="datetime1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F98-F2F6-9A48-A7EC-D07767B42560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C161-3B2B-1A48-925E-09118FEE6C4C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847A-3B54-0640-A7D0-3EB06B87A7A2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0240-4472-8547-AE0D-AA3893129F2E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259C-50FD-B741-9E7B-1068D99E04E8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1BA-B411-2A42-9F2C-8AF10CCCE2AC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76D-6605-0A4B-82B8-8EA0AB2CAED6}" type="datetime1">
              <a:rPr lang="en-US" smtClean="0"/>
              <a:t>10/12/2022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BBD-3841-EA48-8021-5EC248166142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4E8-818F-A54F-A53E-15CEF76E0FB6}" type="datetime1">
              <a:rPr lang="en-US" smtClean="0"/>
              <a:t>10/12/2022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34-92B7-6344-9178-D0B4C01A1BEC}" type="datetime1">
              <a:rPr lang="en-US" smtClean="0"/>
              <a:t>10/12/2022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3BF-2409-EB4F-BA15-2EDD6B6B4EF2}" type="datetime1">
              <a:rPr lang="en-US" smtClean="0"/>
              <a:t>10/12/2022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FD7-E925-6A49-86CE-127ED8481D14}" type="datetime1">
              <a:rPr lang="en-US" smtClean="0"/>
              <a:t>10/12/2022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145E-2380-1E4A-BD03-61ADE7EF81FF}" type="datetime1">
              <a:rPr lang="en-US" smtClean="0"/>
              <a:t>10/12/2022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AD9AF603-83A2-45F0-93F2-49DF7DB48662}"/>
              </a:ext>
            </a:extLst>
          </p:cNvPr>
          <p:cNvSpPr/>
          <p:nvPr userDrawn="1"/>
        </p:nvSpPr>
        <p:spPr>
          <a:xfrm>
            <a:off x="1" y="6038850"/>
            <a:ext cx="12192000" cy="81915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xmlns="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136030"/>
            <a:ext cx="632538" cy="62479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4A79C9C-D3EF-42AB-8D00-F073271B9861}"/>
              </a:ext>
            </a:extLst>
          </p:cNvPr>
          <p:cNvSpPr txBox="1"/>
          <p:nvPr userDrawn="1"/>
        </p:nvSpPr>
        <p:spPr>
          <a:xfrm>
            <a:off x="769143" y="6125259"/>
            <a:ext cx="22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CF5953A1-F349-4E8C-87F7-96E96C7F8423}"/>
              </a:ext>
            </a:extLst>
          </p:cNvPr>
          <p:cNvSpPr txBox="1"/>
          <p:nvPr userDrawn="1"/>
        </p:nvSpPr>
        <p:spPr>
          <a:xfrm>
            <a:off x="9869714" y="6125258"/>
            <a:ext cx="214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September  2022 </a:t>
            </a:r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47B6-6AA3-4117-AD94-E637FBA6D54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54F43A7-C3A4-9743-9CC8-B643DDC2164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ghana.gov.gh/gssmain/fileUpload/Price%20Indices/CPI_Technical_Guide_v5_Published_1410202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-/media/Files/Data/CPI/cpi-manual-concepts-and-methods.ash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839940" y="1764151"/>
            <a:ext cx="4737497" cy="671612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endParaRPr lang="en-US" altLang="en-US" sz="3600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957261" y="2764478"/>
            <a:ext cx="6245679" cy="1556148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GHANA, September </a:t>
            </a:r>
            <a:r>
              <a:rPr lang="en-US" sz="36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2022</a:t>
            </a:r>
          </a:p>
          <a:p>
            <a:r>
              <a:rPr lang="en-US" sz="32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 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915AD-BA24-459F-B711-30C9DA712D3B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CFE7DF-C82B-4FB9-9E3A-3287040CFDCE}"/>
              </a:ext>
            </a:extLst>
          </p:cNvPr>
          <p:cNvSpPr txBox="1"/>
          <p:nvPr/>
        </p:nvSpPr>
        <p:spPr>
          <a:xfrm>
            <a:off x="4775201" y="5574723"/>
            <a:ext cx="262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12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Raleway" panose="020B0503030101060003" pitchFamily="34" charset="0"/>
              </a:rPr>
              <a:t>September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Raleway" panose="020B0503030101060003" pitchFamily="34" charset="0"/>
              </a:rPr>
              <a:t>2022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EEC262B6-E7A0-1C54-2A4E-EC55434C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62" y="2099957"/>
            <a:ext cx="139610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0" y="35622"/>
            <a:ext cx="12192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</a:t>
            </a:r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 (1/2)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9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193867D-DE76-E06D-3F90-791A0025D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55475"/>
              </p:ext>
            </p:extLst>
          </p:nvPr>
        </p:nvGraphicFramePr>
        <p:xfrm>
          <a:off x="236484" y="654452"/>
          <a:ext cx="11776840" cy="52216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285888">
                  <a:extLst>
                    <a:ext uri="{9D8B030D-6E8A-4147-A177-3AD203B41FA5}">
                      <a16:colId xmlns:a16="http://schemas.microsoft.com/office/drawing/2014/main" xmlns="" val="2083251466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xmlns="" val="1954144840"/>
                    </a:ext>
                  </a:extLst>
                </a:gridCol>
                <a:gridCol w="1150883">
                  <a:extLst>
                    <a:ext uri="{9D8B030D-6E8A-4147-A177-3AD203B41FA5}">
                      <a16:colId xmlns:a16="http://schemas.microsoft.com/office/drawing/2014/main" xmlns="" val="124686520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1" u="none" strike="noStrike" dirty="0">
                          <a:effectLst/>
                        </a:rPr>
                        <a:t>Divisions</a:t>
                      </a:r>
                      <a:endParaRPr lang="en-GB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1" u="none" strike="noStrike">
                          <a:effectLst/>
                        </a:rPr>
                        <a:t>Y-o-Y</a:t>
                      </a:r>
                      <a:endParaRPr lang="en-GB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300" b="1" u="none" strike="noStrike" dirty="0">
                          <a:effectLst/>
                        </a:rPr>
                        <a:t>M-o-M</a:t>
                      </a:r>
                      <a:endParaRPr lang="en-GB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269344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Housing, water, electricity, gas and other fuels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126989045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Furnishings, household equipment and routine household maintenance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237256939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31618961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care, social protection and miscellaneous goods and services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31149743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and Non-Alcoholic Beverages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7270015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Recreation, sport and culture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36.3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3651072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Clothing and footwear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28.7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294102476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84704791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Alcoholic Beverages, Tobacco &amp; Narcotics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3374846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and communication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7073168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and financial services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24116045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Restaurants and accommodation services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-2.5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20628431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xmlns="" val="316666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2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83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Shares Rate of Inflation Across Divisions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xmlns="" id="{6AE702CF-A50E-4874-8B13-B96B1964E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8" y="1007706"/>
            <a:ext cx="9803023" cy="51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-12956" y="32599"/>
            <a:ext cx="122049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Food-i</a:t>
            </a:r>
            <a:r>
              <a:rPr lang="en-GB" altLang="en-US" sz="28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Subclass</a:t>
            </a:r>
            <a:endParaRPr lang="en-US" altLang="en-US" sz="28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5781852" y="6372225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11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37212583-C8F9-3DAF-6FDD-6AF6EFBE6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0" y="295522"/>
            <a:ext cx="5405942" cy="5874327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D392B0E6-B4E1-04E3-31FE-842DEA42E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1" y="233177"/>
            <a:ext cx="5602109" cy="59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September 2022 regional rates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8C55F586-95A2-4D58-9363-D98F8237D249}"/>
              </a:ext>
            </a:extLst>
          </p:cNvPr>
          <p:cNvSpPr txBox="1">
            <a:spLocks noChangeAspect="1"/>
          </p:cNvSpPr>
          <p:nvPr/>
        </p:nvSpPr>
        <p:spPr>
          <a:xfrm>
            <a:off x="5108756" y="675586"/>
            <a:ext cx="6047054" cy="5335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12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xmlns="" id="{8585ECEE-CCB2-EE63-74DA-42152C495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" y="595580"/>
            <a:ext cx="4693120" cy="5480352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xmlns="" id="{64573DBF-C573-67A4-BC07-840C835FC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8" y="530415"/>
            <a:ext cx="4693120" cy="5480352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xmlns="" id="{3B4092FF-F8DF-BB0D-4881-407F80163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27" y="530415"/>
            <a:ext cx="4693120" cy="54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Regional Shares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13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xmlns="" id="{CC1A5C57-0088-2EEB-FC19-3421CB5B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31" y="513284"/>
            <a:ext cx="9484140" cy="58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-138363" y="166343"/>
            <a:ext cx="1246872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inflation in Eastern and Central Regions for September 2022 </a:t>
            </a:r>
            <a:endParaRPr lang="en-US" alt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14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9C0D1F5-00E0-4650-9BDF-3D28454C5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30363"/>
              </p:ext>
            </p:extLst>
          </p:nvPr>
        </p:nvGraphicFramePr>
        <p:xfrm>
          <a:off x="149289" y="914400"/>
          <a:ext cx="12042711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2649200" imgH="5461000" progId="Excel.Sheet.12">
                  <p:embed/>
                </p:oleObj>
              </mc:Choice>
              <mc:Fallback>
                <p:oleObj name="Worksheet" r:id="rId5" imgW="12649200" imgH="546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289" y="914400"/>
                        <a:ext cx="12042711" cy="525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3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xmlns="" id="{7CBF207F-4D40-4B35-8207-26F202BD6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31BFB8-E35A-4785-9ECD-7B73EEEDFE7A}"/>
              </a:ext>
            </a:extLst>
          </p:cNvPr>
          <p:cNvSpPr txBox="1"/>
          <p:nvPr/>
        </p:nvSpPr>
        <p:spPr>
          <a:xfrm>
            <a:off x="2102135" y="-84149"/>
            <a:ext cx="81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Highlights (1/2)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58A80C-D951-463F-B3BC-E31F278E772D}"/>
              </a:ext>
            </a:extLst>
          </p:cNvPr>
          <p:cNvSpPr txBox="1"/>
          <p:nvPr/>
        </p:nvSpPr>
        <p:spPr>
          <a:xfrm>
            <a:off x="5215812" y="2671265"/>
            <a:ext cx="2015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37.2%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Year-on-year inflation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2022</a:t>
            </a:r>
            <a:endParaRPr lang="en-GH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1D3430-D724-470E-94D9-B6F087EFBCE4}"/>
              </a:ext>
            </a:extLst>
          </p:cNvPr>
          <p:cNvSpPr txBox="1"/>
          <p:nvPr/>
        </p:nvSpPr>
        <p:spPr>
          <a:xfrm>
            <a:off x="4229876" y="825865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47.1%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Tw Cen MT" panose="020B0602020104020603" pitchFamily="34" charset="0"/>
              </a:rPr>
              <a:t>Highest regional inflation rate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Tw Cen MT" panose="020B0602020104020603" pitchFamily="34" charset="0"/>
              </a:rPr>
              <a:t>(Eastern)</a:t>
            </a:r>
            <a:endParaRPr lang="en-GH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2D7477-0126-4361-8365-FE83883F2AA8}"/>
              </a:ext>
            </a:extLst>
          </p:cNvPr>
          <p:cNvSpPr txBox="1"/>
          <p:nvPr/>
        </p:nvSpPr>
        <p:spPr>
          <a:xfrm>
            <a:off x="6662058" y="830636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22.9%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Tw Cen MT" panose="020B0602020104020603" pitchFamily="34" charset="0"/>
              </a:rPr>
              <a:t>Lowest regional inflation rate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Tw Cen MT" panose="020B0602020104020603" pitchFamily="34" charset="0"/>
              </a:rPr>
              <a:t>(Upper West)</a:t>
            </a:r>
            <a:endParaRPr lang="en-GH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D998B9-5E1B-4673-B673-312661956B0B}"/>
              </a:ext>
            </a:extLst>
          </p:cNvPr>
          <p:cNvSpPr txBox="1"/>
          <p:nvPr/>
        </p:nvSpPr>
        <p:spPr>
          <a:xfrm>
            <a:off x="10304107" y="2597240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37.8%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52DB72-3A53-4B9D-B79A-CF2AF54E086F}"/>
              </a:ext>
            </a:extLst>
          </p:cNvPr>
          <p:cNvSpPr txBox="1"/>
          <p:nvPr/>
        </p:nvSpPr>
        <p:spPr>
          <a:xfrm>
            <a:off x="10304107" y="4025482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36.8%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FC85D8-31F3-455D-931E-DE3101C11320}"/>
              </a:ext>
            </a:extLst>
          </p:cNvPr>
          <p:cNvSpPr txBox="1"/>
          <p:nvPr/>
        </p:nvSpPr>
        <p:spPr>
          <a:xfrm>
            <a:off x="656252" y="2501988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35.8%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648BA9-2571-4FD7-B8ED-21DF56D64319}"/>
              </a:ext>
            </a:extLst>
          </p:cNvPr>
          <p:cNvSpPr txBox="1"/>
          <p:nvPr/>
        </p:nvSpPr>
        <p:spPr>
          <a:xfrm>
            <a:off x="569668" y="4017459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40.7%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8A6E27-641A-474D-BC0F-339205BF6478}"/>
              </a:ext>
            </a:extLst>
          </p:cNvPr>
          <p:cNvSpPr txBox="1"/>
          <p:nvPr/>
        </p:nvSpPr>
        <p:spPr>
          <a:xfrm>
            <a:off x="569667" y="5702343"/>
            <a:ext cx="1231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H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6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BE2E43E9-764D-3420-26D7-FAC12324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31BFB8-E35A-4785-9ECD-7B73EEEDFE7A}"/>
              </a:ext>
            </a:extLst>
          </p:cNvPr>
          <p:cNvSpPr txBox="1"/>
          <p:nvPr/>
        </p:nvSpPr>
        <p:spPr>
          <a:xfrm>
            <a:off x="2102135" y="-84149"/>
            <a:ext cx="81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Highlights (2/2)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58A80C-D951-463F-B3BC-E31F278E772D}"/>
              </a:ext>
            </a:extLst>
          </p:cNvPr>
          <p:cNvSpPr txBox="1"/>
          <p:nvPr/>
        </p:nvSpPr>
        <p:spPr>
          <a:xfrm>
            <a:off x="2987354" y="2595294"/>
            <a:ext cx="22377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2.0%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2022</a:t>
            </a:r>
            <a:endParaRPr lang="en-GH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D998B9-5E1B-4673-B673-312661956B0B}"/>
              </a:ext>
            </a:extLst>
          </p:cNvPr>
          <p:cNvSpPr txBox="1"/>
          <p:nvPr/>
        </p:nvSpPr>
        <p:spPr>
          <a:xfrm>
            <a:off x="8239266" y="2547394"/>
            <a:ext cx="123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2.2%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52DB72-3A53-4B9D-B79A-CF2AF54E086F}"/>
              </a:ext>
            </a:extLst>
          </p:cNvPr>
          <p:cNvSpPr txBox="1"/>
          <p:nvPr/>
        </p:nvSpPr>
        <p:spPr>
          <a:xfrm>
            <a:off x="8239266" y="4045456"/>
            <a:ext cx="123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1.7%</a:t>
            </a:r>
          </a:p>
        </p:txBody>
      </p:sp>
    </p:spTree>
    <p:extLst>
      <p:ext uri="{BB962C8B-B14F-4D97-AF65-F5344CB8AC3E}">
        <p14:creationId xmlns:p14="http://schemas.microsoft.com/office/powerpoint/2010/main" val="65336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Additional Policy Considerations (1/2)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17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xmlns="" id="{C831736D-D600-4AB9-FD82-C28E90188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9" y="307580"/>
            <a:ext cx="5550511" cy="5735891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0A4EB583-48D5-6A59-154B-54226DA4D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" b="3314"/>
          <a:stretch/>
        </p:blipFill>
        <p:spPr>
          <a:xfrm>
            <a:off x="4223825" y="595580"/>
            <a:ext cx="7810614" cy="42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838199" y="681037"/>
            <a:ext cx="11096501" cy="1860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 September 2022 Consumer Price Index </a:t>
            </a:r>
            <a:endParaRPr lang="en-CA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0" y="2942699"/>
            <a:ext cx="12191999" cy="3234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latin typeface="Raleway" panose="020B0503030101060003" pitchFamily="34" charset="0"/>
                <a:ea typeface="Gill Sans" charset="0"/>
                <a:cs typeface="Gill Sans" charset="0"/>
                <a:hlinkClick r:id="rId3"/>
              </a:rPr>
              <a:t>https://statsghana.gov.gh/gssmain/fileUpload/Price%20Indices/CPI_Technical_Guide_v5_Published_14102020.pdf</a:t>
            </a:r>
            <a:endParaRPr lang="en-US" sz="3200" i="1" dirty="0"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John F.K. </a:t>
            </a:r>
            <a:r>
              <a:rPr lang="en-US" sz="3200" i="1" dirty="0" err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john.agyaho@statsghana.gov.gh</a:t>
            </a:r>
          </a:p>
          <a:p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4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E2375B-24CF-448E-8D00-543D32ED9E39}"/>
              </a:ext>
            </a:extLst>
          </p:cNvPr>
          <p:cNvSpPr txBox="1">
            <a:spLocks/>
          </p:cNvSpPr>
          <p:nvPr/>
        </p:nvSpPr>
        <p:spPr>
          <a:xfrm>
            <a:off x="0" y="180242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6827" y="6326532"/>
            <a:ext cx="301488" cy="365125"/>
          </a:xfrm>
        </p:spPr>
        <p:txBody>
          <a:bodyPr/>
          <a:lstStyle/>
          <a:p>
            <a:fld id="{5A54F868-F828-472F-BCFA-81EF005179B6}" type="slidenum">
              <a:rPr lang="en-GB" sz="2800" smtClean="0">
                <a:solidFill>
                  <a:schemeClr val="bg1"/>
                </a:solidFill>
              </a:rPr>
              <a:t>1</a:t>
            </a:fld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190830" y="1026694"/>
            <a:ext cx="11654970" cy="4988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to the new series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September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September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September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September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83747"/>
            <a:ext cx="12192000" cy="111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CLARIFICATIONS ON THE COMPUTATION AND INTERPRETATION OF CPI AND RATE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0" y="989045"/>
            <a:ext cx="7968343" cy="5057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Non-comparability of the Steve-Hanke PPP- and CPI-based measures of consumer inflation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relevance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items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indices and percentage changes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January and </a:t>
            </a:r>
            <a:r>
              <a:rPr lang="en-US" sz="2750" b="1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en-US" sz="275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Food Inflation increased by 22% </a:t>
            </a:r>
            <a:endParaRPr lang="en-GB" sz="275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75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75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75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19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D19AF1F-B5E0-0C4A-1ED0-19F01035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35577"/>
              </p:ext>
            </p:extLst>
          </p:nvPr>
        </p:nvGraphicFramePr>
        <p:xfrm>
          <a:off x="8117633" y="2022617"/>
          <a:ext cx="3757908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954">
                  <a:extLst>
                    <a:ext uri="{9D8B030D-6E8A-4147-A177-3AD203B41FA5}">
                      <a16:colId xmlns:a16="http://schemas.microsoft.com/office/drawing/2014/main" xmlns="" val="1443038292"/>
                    </a:ext>
                  </a:extLst>
                </a:gridCol>
                <a:gridCol w="1878954">
                  <a:extLst>
                    <a:ext uri="{9D8B030D-6E8A-4147-A177-3AD203B41FA5}">
                      <a16:colId xmlns:a16="http://schemas.microsoft.com/office/drawing/2014/main" xmlns="" val="4000464200"/>
                    </a:ext>
                  </a:extLst>
                </a:gridCol>
              </a:tblGrid>
              <a:tr h="23678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>
                          <a:effectLst/>
                        </a:rPr>
                        <a:t>Month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</a:rPr>
                        <a:t>CPI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69484036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Jan_22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141.9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74478782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Feb_22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146.5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7109560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March_22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153.1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49412307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April_22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162.0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24310592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May_22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168.6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9969566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June_22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172.4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9249500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July_22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>
                          <a:effectLst/>
                        </a:rPr>
                        <a:t>178.1</a:t>
                      </a:r>
                      <a:endParaRPr lang="en-GH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24653922"/>
                  </a:ext>
                </a:extLst>
              </a:tr>
              <a:tr h="23678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Aug_22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2800" u="none" strike="noStrike" dirty="0">
                          <a:effectLst/>
                        </a:rPr>
                        <a:t>181.3</a:t>
                      </a:r>
                      <a:endParaRPr lang="en-GH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5988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AEFC2FD-18C4-4E07-B081-D010A5EA50EB}"/>
              </a:ext>
            </a:extLst>
          </p:cNvPr>
          <p:cNvSpPr txBox="1"/>
          <p:nvPr/>
        </p:nvSpPr>
        <p:spPr>
          <a:xfrm>
            <a:off x="2705100" y="34290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5400" b="1" dirty="0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September 2022</a:t>
            </a:r>
            <a:b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3600" dirty="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the basket is purchased each month, hence as price changes each month, the total price of the basket will also change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inflation), and granulated to determine regional and commodity type and source of inflation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latin typeface="Raleway" panose="020B0503030101060003" pitchFamily="34" charset="0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F097BDE-1657-4924-B66A-30509376C97D}"/>
              </a:ext>
            </a:extLst>
          </p:cNvPr>
          <p:cNvSpPr txBox="1">
            <a:spLocks/>
          </p:cNvSpPr>
          <p:nvPr/>
        </p:nvSpPr>
        <p:spPr>
          <a:xfrm>
            <a:off x="-16043" y="83748"/>
            <a:ext cx="1233637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570712"/>
            <a:ext cx="11654971" cy="5400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  <a:ea typeface="Gill Sans MT" panose="020B0502020104020203" pitchFamily="34" charset="77"/>
                <a:cs typeface="Gill Sans MT" panose="020B0502020104020203" pitchFamily="34" charset="77"/>
              </a:rPr>
              <a:t>The m</a:t>
            </a:r>
            <a:r>
              <a:rPr lang="en-GB" dirty="0">
                <a:effectLst/>
                <a:latin typeface="Century Gothic" panose="020B0502020202020204" pitchFamily="34" charset="0"/>
                <a:ea typeface="Gill Sans MT" panose="020B0502020104020203" pitchFamily="34" charset="77"/>
                <a:cs typeface="Gill Sans MT" panose="020B0502020104020203" pitchFamily="34" charset="77"/>
              </a:rPr>
              <a:t>easures of CPI and inflation are based on the </a:t>
            </a:r>
            <a:r>
              <a:rPr lang="en-GB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Gill Sans MT" panose="020B0502020104020203" pitchFamily="34" charset="77"/>
                <a:cs typeface="Gill Sans MT" panose="020B0502020104020203" pitchFamily="34" charset="77"/>
                <a:hlinkClick r:id="rId3"/>
              </a:rPr>
              <a:t>Consumer Price Index Manual: Concepts and Methods</a:t>
            </a:r>
            <a:r>
              <a:rPr lang="en-GH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for the New Series is 2021 (</a:t>
            </a:r>
            <a:r>
              <a:rPr lang="en-GB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= 100</a:t>
            </a: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4" y="51664"/>
            <a:ext cx="1238450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73038"/>
            <a:ext cx="12192000" cy="100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Transitioning from 10 to 16 Administrative Regions</a:t>
            </a:r>
          </a:p>
          <a:p>
            <a:pPr algn="ctr"/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Computational Considerations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316458" y="1075383"/>
            <a:ext cx="11481110" cy="4870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Re-adjustment of regional weights</a:t>
            </a:r>
            <a:endParaRPr lang="en-GB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and inclusion of markets and outlets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in price reference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Representativeness of items across regions</a:t>
            </a:r>
            <a:endParaRPr lang="en-GB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20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2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8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Variation in Regional Weights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8C55F586-95A2-4D58-9363-D98F8237D249}"/>
              </a:ext>
            </a:extLst>
          </p:cNvPr>
          <p:cNvSpPr txBox="1">
            <a:spLocks noChangeAspect="1"/>
          </p:cNvSpPr>
          <p:nvPr/>
        </p:nvSpPr>
        <p:spPr>
          <a:xfrm>
            <a:off x="5108756" y="675586"/>
            <a:ext cx="6047054" cy="5335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" name="Picture 1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075D496C-081D-4653-6527-D46D99429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464432"/>
            <a:ext cx="11471564" cy="6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5" y="45798"/>
            <a:ext cx="12368463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6</a:t>
            </a:fld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77029" y="577872"/>
            <a:ext cx="11837942" cy="541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</a:t>
            </a:r>
            <a:r>
              <a:rPr lang="en-GB" b="1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47,877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 every month from 16 regions.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</a:t>
            </a:r>
            <a:r>
              <a:rPr lang="en-GB" b="1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about </a:t>
            </a:r>
            <a:r>
              <a:rPr lang="en-GB" b="1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8,337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0" y="556710"/>
            <a:ext cx="5934075" cy="540258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based on the new series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GB" dirty="0">
                <a:latin typeface="Raleway" panose="020B0503030101060003" pitchFamily="34" charset="0"/>
              </a:rPr>
              <a:t>140.6</a:t>
            </a: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Year-on-year inflation rate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the 16 administrative regions was 37.2%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in the month of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general price level was 37.2% higher than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inflation between August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and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2.0%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8E2DD09-FAC0-4177-BFF6-01F9E41269D3}"/>
              </a:ext>
            </a:extLst>
          </p:cNvPr>
          <p:cNvSpPr txBox="1">
            <a:spLocks/>
          </p:cNvSpPr>
          <p:nvPr/>
        </p:nvSpPr>
        <p:spPr>
          <a:xfrm>
            <a:off x="114300" y="60589"/>
            <a:ext cx="11952514" cy="496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Consumer Price Index and Rate of Inflation for Sept. 2022 </a:t>
            </a:r>
            <a:endParaRPr lang="en-US" altLang="en-US" sz="34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xmlns="" id="{36A9B84C-A445-957E-7424-1847B93B3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39581"/>
              </p:ext>
            </p:extLst>
          </p:nvPr>
        </p:nvGraphicFramePr>
        <p:xfrm>
          <a:off x="5859431" y="544458"/>
          <a:ext cx="6257925" cy="1714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xmlns="" val="52295001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147063288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167549947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79258066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xmlns="" val="1741316628"/>
                    </a:ext>
                  </a:extLst>
                </a:gridCol>
              </a:tblGrid>
              <a:tr h="350671"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50" dirty="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Quarterly</a:t>
                      </a:r>
                    </a:p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8313"/>
                  </a:ext>
                </a:extLst>
              </a:tr>
              <a:tr h="331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Quarterly</a:t>
                      </a:r>
                    </a:p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15610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Sept-2021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102.4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Aug-2022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137.9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Sept-2022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140.6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2.0%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37.2%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83748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September 2022 rate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316458" y="650549"/>
            <a:ext cx="11481110" cy="5295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inflation (0.437) was 37.8%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Food inflation was 2.2%.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9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Non-food Inflation (0.563)  was 36.8%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Non-Food inflation was 1.7%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locally produced items was 35.8%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imported items was 40.7%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8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3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2016A1DC-744E-3A4E-8492-F4996A814598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13E3AB0D-38F0-C646-95E4-7434AB5E39BF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018450C9-ECF0-0C4A-A6E7-6D73C228471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22515</TotalTime>
  <Words>1495</Words>
  <Application>Microsoft Office PowerPoint</Application>
  <PresentationFormat>Widescreen</PresentationFormat>
  <Paragraphs>263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AkkoW01-Regular</vt:lpstr>
      <vt:lpstr>Cambria</vt:lpstr>
      <vt:lpstr>Arial</vt:lpstr>
      <vt:lpstr>Arial Rounded MT Bold</vt:lpstr>
      <vt:lpstr>Tw Cen MT</vt:lpstr>
      <vt:lpstr>Calibri</vt:lpstr>
      <vt:lpstr>Crimson Text</vt:lpstr>
      <vt:lpstr>Times New Roman</vt:lpstr>
      <vt:lpstr>Gill Sans</vt:lpstr>
      <vt:lpstr>Calibri Light</vt:lpstr>
      <vt:lpstr>Raleway</vt:lpstr>
      <vt:lpstr>Wingdings</vt:lpstr>
      <vt:lpstr>Gill Sans MT</vt:lpstr>
      <vt:lpstr>American Typewriter</vt:lpstr>
      <vt:lpstr>Century Gothic</vt:lpstr>
      <vt:lpstr>Kantoorthema</vt:lpstr>
      <vt:lpstr>Aangepast ontwerp</vt:lpstr>
      <vt:lpstr>Office Theme</vt:lpstr>
      <vt:lpstr>Worksheet</vt:lpstr>
      <vt:lpstr>PRESS 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Microsoft account</cp:lastModifiedBy>
  <cp:revision>985</cp:revision>
  <cp:lastPrinted>2022-01-12T07:30:23Z</cp:lastPrinted>
  <dcterms:created xsi:type="dcterms:W3CDTF">2019-11-11T14:33:03Z</dcterms:created>
  <dcterms:modified xsi:type="dcterms:W3CDTF">2022-10-12T11:47:09Z</dcterms:modified>
</cp:coreProperties>
</file>